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5"/>
  </p:sldMasterIdLst>
  <p:notesMasterIdLst>
    <p:notesMasterId r:id="rId16"/>
  </p:notesMasterIdLst>
  <p:sldIdLst>
    <p:sldId id="417" r:id="rId6"/>
    <p:sldId id="467" r:id="rId7"/>
    <p:sldId id="468" r:id="rId8"/>
    <p:sldId id="470" r:id="rId9"/>
    <p:sldId id="469" r:id="rId10"/>
    <p:sldId id="471" r:id="rId11"/>
    <p:sldId id="472" r:id="rId12"/>
    <p:sldId id="475" r:id="rId13"/>
    <p:sldId id="474" r:id="rId14"/>
    <p:sldId id="473" r:id="rId15"/>
  </p:sldIdLst>
  <p:sldSz cx="12192000" cy="6858000"/>
  <p:notesSz cx="6858000" cy="9144000"/>
  <p:defaultTextStyle>
    <a:defPPr>
      <a:defRPr lang="en-US"/>
    </a:defPPr>
    <a:lvl1pPr marL="0" algn="l" defTabSz="914332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67" algn="l" defTabSz="914332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32" algn="l" defTabSz="914332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498" algn="l" defTabSz="914332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664" algn="l" defTabSz="914332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830" algn="l" defTabSz="914332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994" algn="l" defTabSz="914332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160" algn="l" defTabSz="914332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327" algn="l" defTabSz="914332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021"/>
    <a:srgbClr val="000000"/>
    <a:srgbClr val="434E54"/>
    <a:srgbClr val="111719"/>
    <a:srgbClr val="2D3438"/>
    <a:srgbClr val="279DD9"/>
    <a:srgbClr val="D9D9D9"/>
    <a:srgbClr val="037E8C"/>
    <a:srgbClr val="5A6870"/>
    <a:srgbClr val="8C99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40" autoAdjust="0"/>
    <p:restoredTop sz="94647" autoAdjust="0"/>
  </p:normalViewPr>
  <p:slideViewPr>
    <p:cSldViewPr>
      <p:cViewPr>
        <p:scale>
          <a:sx n="75" d="100"/>
          <a:sy n="75" d="100"/>
        </p:scale>
        <p:origin x="-1620" y="-1122"/>
      </p:cViewPr>
      <p:guideLst>
        <p:guide orient="horz" pos="2160"/>
        <p:guide orient="horz" pos="4110"/>
        <p:guide orient="horz" pos="3521"/>
        <p:guide orient="horz" pos="3974"/>
        <p:guide orient="horz" pos="1253"/>
        <p:guide orient="horz" pos="1706"/>
        <p:guide orient="horz" pos="3294"/>
        <p:guide pos="3840"/>
        <p:guide pos="211"/>
        <p:guide pos="7469"/>
        <p:guide pos="2026"/>
        <p:guide pos="5654"/>
        <p:guide pos="4747"/>
        <p:guide pos="2479"/>
        <p:guide pos="4974"/>
        <p:guide pos="3160"/>
        <p:guide pos="5881"/>
        <p:guide pos="4067"/>
        <p:guide pos="6788"/>
        <p:guide pos="2933"/>
        <p:guide pos="3386"/>
        <p:guide pos="7015"/>
        <p:guide pos="1345"/>
        <p:guide pos="846"/>
        <p:guide pos="438"/>
        <p:guide pos="665"/>
        <p:guide pos="4520"/>
        <p:guide pos="4294"/>
        <p:guide pos="1572"/>
        <p:guide pos="5201"/>
        <p:guide pos="7242"/>
        <p:guide pos="1118"/>
        <p:guide pos="2706"/>
        <p:guide pos="3613"/>
      </p:guideLst>
    </p:cSldViewPr>
  </p:slideViewPr>
  <p:outlineViewPr>
    <p:cViewPr>
      <p:scale>
        <a:sx n="33" d="100"/>
        <a:sy n="33" d="100"/>
      </p:scale>
      <p:origin x="0" y="848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8.png>
</file>

<file path=ppt/media/image2.jpg>
</file>

<file path=ppt/media/image21.png>
</file>

<file path=ppt/media/image23.png>
</file>

<file path=ppt/media/image25.png>
</file>

<file path=ppt/media/image3.jpg>
</file>

<file path=ppt/media/image31.png>
</file>

<file path=ppt/media/image34.png>
</file>

<file path=ppt/media/image35.jpeg>
</file>

<file path=ppt/media/image36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6B27E3-71BF-4D6F-8675-30CECCCF5D26}" type="datetimeFigureOut">
              <a:rPr lang="en-GB" smtClean="0"/>
              <a:t>28/06/2018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42884A-BDCC-44A8-8A77-F7403E9F07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422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67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32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98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64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30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94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60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27" algn="l" defTabSz="91433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597360"/>
            <a:ext cx="2844800" cy="365125"/>
          </a:xfrm>
        </p:spPr>
        <p:txBody>
          <a:bodyPr/>
          <a:lstStyle/>
          <a:p>
            <a:fld id="{F91A314F-B111-4511-8A11-50D270021571}" type="datetime1">
              <a:rPr lang="en-CA" smtClean="0"/>
              <a:t>28/06/2018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597360"/>
            <a:ext cx="3860800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597360"/>
            <a:ext cx="2844800" cy="365125"/>
          </a:xfrm>
        </p:spPr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  <p:sp>
        <p:nvSpPr>
          <p:cNvPr id="7" name="Title 1"/>
          <p:cNvSpPr>
            <a:spLocks noGrp="1"/>
          </p:cNvSpPr>
          <p:nvPr>
            <p:ph type="title" idx="4294967295" hasCustomPrompt="1"/>
          </p:nvPr>
        </p:nvSpPr>
        <p:spPr>
          <a:xfrm>
            <a:off x="0" y="1446040"/>
            <a:ext cx="12192000" cy="1143000"/>
          </a:xfrm>
          <a:prstGeom prst="rect">
            <a:avLst/>
          </a:prstGeom>
        </p:spPr>
        <p:txBody>
          <a:bodyPr lIns="91434" tIns="45718" rIns="91434" bIns="45718"/>
          <a:lstStyle>
            <a:lvl1pPr>
              <a:defRPr/>
            </a:lvl1pPr>
          </a:lstStyle>
          <a:p>
            <a:r>
              <a:rPr lang="en-US" dirty="0" smtClean="0">
                <a:solidFill>
                  <a:schemeClr val="accent1"/>
                </a:solidFill>
              </a:rPr>
              <a:t>xxx</a:t>
            </a:r>
            <a:endParaRPr lang="en-CA" sz="2400" dirty="0">
              <a:solidFill>
                <a:schemeClr val="accent1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4294967295" hasCustomPrompt="1"/>
          </p:nvPr>
        </p:nvSpPr>
        <p:spPr>
          <a:xfrm>
            <a:off x="3290888" y="2589040"/>
            <a:ext cx="8291512" cy="3849688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marL="0" indent="0">
              <a:buNone/>
            </a:pPr>
            <a:r>
              <a:rPr lang="en-US" dirty="0" smtClean="0">
                <a:solidFill>
                  <a:schemeClr val="accent1"/>
                </a:solidFill>
              </a:rPr>
              <a:t>XXX</a:t>
            </a:r>
          </a:p>
          <a:p>
            <a:r>
              <a:rPr lang="en-CA" sz="2400" dirty="0" smtClean="0">
                <a:solidFill>
                  <a:schemeClr val="accent6"/>
                </a:solidFill>
              </a:rPr>
              <a:t>XXX</a:t>
            </a:r>
            <a:endParaRPr lang="en-CA" sz="2400" dirty="0">
              <a:solidFill>
                <a:schemeClr val="accent6"/>
              </a:solidFill>
            </a:endParaRPr>
          </a:p>
          <a:p>
            <a:pPr lvl="0"/>
            <a:endParaRPr lang="en-CA" dirty="0">
              <a:solidFill>
                <a:srgbClr val="8C99A1"/>
              </a:solidFill>
            </a:endParaRPr>
          </a:p>
          <a:p>
            <a:pPr lvl="0"/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02602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4DE3-76D7-4794-9FCB-F977942F0035}" type="datetime1">
              <a:rPr lang="en-CA" smtClean="0"/>
              <a:t>28/06/2018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88144"/>
            <a:ext cx="12192000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396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4DE3-76D7-4794-9FCB-F977942F0035}" type="datetime1">
              <a:rPr lang="en-CA" smtClean="0"/>
              <a:t>28/06/2018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80731"/>
            <a:ext cx="12192000" cy="556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721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4DE3-76D7-4794-9FCB-F977942F0035}" type="datetime1">
              <a:rPr lang="en-CA" smtClean="0"/>
              <a:t>28/06/2018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96439"/>
            <a:ext cx="12192000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6629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1124745"/>
            <a:ext cx="4011084" cy="1162051"/>
          </a:xfrm>
          <a:prstGeom prst="rect">
            <a:avLst/>
          </a:prstGeom>
        </p:spPr>
        <p:txBody>
          <a:bodyPr lIns="91434" tIns="45718" rIns="91434" bIns="45718" anchor="b"/>
          <a:lstStyle>
            <a:lvl1pPr algn="l">
              <a:defRPr sz="2000" b="1">
                <a:solidFill>
                  <a:srgbClr val="279DD9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124747"/>
            <a:ext cx="6815667" cy="4596111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2286794"/>
            <a:ext cx="4011084" cy="3434060"/>
          </a:xfrm>
        </p:spPr>
        <p:txBody>
          <a:bodyPr/>
          <a:lstStyle>
            <a:lvl1pPr marL="0" indent="0">
              <a:buNone/>
              <a:defRPr sz="1500">
                <a:latin typeface="+mn-lt"/>
              </a:defRPr>
            </a:lvl1pPr>
            <a:lvl2pPr marL="457167" indent="0">
              <a:buNone/>
              <a:defRPr sz="1200"/>
            </a:lvl2pPr>
            <a:lvl3pPr marL="914332" indent="0">
              <a:buNone/>
              <a:defRPr sz="11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A6A7F-6263-4716-8926-065355217CD4}" type="datetime1">
              <a:rPr lang="en-CA" smtClean="0"/>
              <a:t>28/06/2018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9485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5310533"/>
            <a:ext cx="7315200" cy="566739"/>
          </a:xfrm>
          <a:prstGeom prst="rect">
            <a:avLst/>
          </a:prstGeom>
        </p:spPr>
        <p:txBody>
          <a:bodyPr lIns="91434" tIns="45718" rIns="91434" bIns="45718" anchor="b"/>
          <a:lstStyle>
            <a:lvl1pPr algn="l">
              <a:defRPr sz="2000" b="1">
                <a:solidFill>
                  <a:srgbClr val="006EB7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122709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67" indent="0">
              <a:buNone/>
              <a:defRPr sz="2800"/>
            </a:lvl2pPr>
            <a:lvl3pPr marL="914332" indent="0">
              <a:buNone/>
              <a:defRPr sz="2400"/>
            </a:lvl3pPr>
            <a:lvl4pPr marL="1371498" indent="0">
              <a:buNone/>
              <a:defRPr sz="2000"/>
            </a:lvl4pPr>
            <a:lvl5pPr marL="1828664" indent="0">
              <a:buNone/>
              <a:defRPr sz="2000"/>
            </a:lvl5pPr>
            <a:lvl6pPr marL="2285830" indent="0">
              <a:buNone/>
              <a:defRPr sz="2000"/>
            </a:lvl6pPr>
            <a:lvl7pPr marL="2742994" indent="0">
              <a:buNone/>
              <a:defRPr sz="2000"/>
            </a:lvl7pPr>
            <a:lvl8pPr marL="3200160" indent="0">
              <a:buNone/>
              <a:defRPr sz="2000"/>
            </a:lvl8pPr>
            <a:lvl9pPr marL="3657327" indent="0">
              <a:buNone/>
              <a:defRPr sz="2000"/>
            </a:lvl9pPr>
          </a:lstStyle>
          <a:p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877272"/>
            <a:ext cx="7315200" cy="432048"/>
          </a:xfrm>
        </p:spPr>
        <p:txBody>
          <a:bodyPr/>
          <a:lstStyle>
            <a:lvl1pPr marL="0" indent="0">
              <a:buNone/>
              <a:defRPr sz="1500">
                <a:solidFill>
                  <a:srgbClr val="279DD9"/>
                </a:solidFill>
                <a:latin typeface="+mn-lt"/>
              </a:defRPr>
            </a:lvl1pPr>
            <a:lvl2pPr marL="457167" indent="0">
              <a:buNone/>
              <a:defRPr sz="1200"/>
            </a:lvl2pPr>
            <a:lvl3pPr marL="914332" indent="0">
              <a:buNone/>
              <a:defRPr sz="11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CA29-EB14-42CC-B279-5B6E9960B2B8}" type="datetime1">
              <a:rPr lang="en-CA" smtClean="0"/>
              <a:t>28/06/2018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09408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52736"/>
            <a:ext cx="10972800" cy="1008112"/>
          </a:xfrm>
          <a:prstGeom prst="rect">
            <a:avLst/>
          </a:prstGeom>
        </p:spPr>
        <p:txBody>
          <a:bodyPr lIns="91434" tIns="45718" rIns="91434" bIns="45718"/>
          <a:lstStyle>
            <a:lvl1pPr>
              <a:defRPr>
                <a:solidFill>
                  <a:srgbClr val="279DD9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204865"/>
            <a:ext cx="10972800" cy="3921299"/>
          </a:xfrm>
        </p:spPr>
        <p:txBody>
          <a:bodyPr vert="eaVert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C950-8B19-4EAF-8216-29EC9B1CBD6D}" type="datetime1">
              <a:rPr lang="en-CA" smtClean="0"/>
              <a:t>28/06/2018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08250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052736"/>
            <a:ext cx="2743200" cy="5256584"/>
          </a:xfrm>
          <a:prstGeom prst="rect">
            <a:avLst/>
          </a:prstGeom>
        </p:spPr>
        <p:txBody>
          <a:bodyPr vert="eaVert" lIns="91434" tIns="45718" rIns="91434" bIns="45718"/>
          <a:lstStyle/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052736"/>
            <a:ext cx="8026400" cy="5256584"/>
          </a:xfrm>
        </p:spPr>
        <p:txBody>
          <a:bodyPr vert="eaVert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58F53-6991-43B1-9D85-7CE8F8B295A0}" type="datetime1">
              <a:rPr lang="en-CA" smtClean="0"/>
              <a:t>28/06/2018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45630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448689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303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93912"/>
            <a:ext cx="10972800" cy="1143000"/>
          </a:xfrm>
          <a:prstGeom prst="rect">
            <a:avLst/>
          </a:prstGeom>
        </p:spPr>
        <p:txBody>
          <a:bodyPr lIns="91434" tIns="45718" rIns="91434" bIns="45718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676057"/>
            <a:ext cx="10972800" cy="3849291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4C7-F1B7-42A8-8AB6-AF4CDF4ECD74}" type="datetime1">
              <a:rPr lang="en-CA" smtClean="0"/>
              <a:t>28/06/2018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8586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  <a:prstGeom prst="rect">
            <a:avLst/>
          </a:prstGeom>
        </p:spPr>
        <p:txBody>
          <a:bodyPr lIns="91434" tIns="45718" rIns="91434" bIns="45718" anchor="t"/>
          <a:lstStyle>
            <a:lvl1pPr algn="l">
              <a:defRPr sz="3200" b="1" cap="all">
                <a:solidFill>
                  <a:srgbClr val="006EB7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8C99A1"/>
                </a:solidFill>
                <a:latin typeface="+mn-lt"/>
              </a:defRPr>
            </a:lvl1pPr>
            <a:lvl2pPr marL="4571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3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9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6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83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99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20016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732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46A1-1853-4BD1-BD6C-9E890EE4AFE4}" type="datetime1">
              <a:rPr lang="en-CA" smtClean="0"/>
              <a:t>28/06/2018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7791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52736"/>
            <a:ext cx="10972800" cy="1143000"/>
          </a:xfrm>
          <a:prstGeom prst="rect">
            <a:avLst/>
          </a:prstGeom>
        </p:spPr>
        <p:txBody>
          <a:bodyPr lIns="91434" tIns="45718" rIns="91434" bIns="45718"/>
          <a:lstStyle>
            <a:lvl1pPr>
              <a:defRPr>
                <a:solidFill>
                  <a:srgbClr val="279DD9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420893"/>
            <a:ext cx="5384800" cy="3705275"/>
          </a:xfrm>
        </p:spPr>
        <p:txBody>
          <a:bodyPr/>
          <a:lstStyle>
            <a:lvl1pPr>
              <a:defRPr sz="2800">
                <a:latin typeface="+mn-lt"/>
              </a:defRPr>
            </a:lvl1pPr>
            <a:lvl2pPr>
              <a:defRPr sz="2400">
                <a:latin typeface="+mn-lt"/>
              </a:defRPr>
            </a:lvl2pPr>
            <a:lvl3pPr>
              <a:defRPr sz="2000">
                <a:latin typeface="+mn-lt"/>
              </a:defRPr>
            </a:lvl3pPr>
            <a:lvl4pPr>
              <a:defRPr sz="1900">
                <a:latin typeface="+mn-lt"/>
              </a:defRPr>
            </a:lvl4pPr>
            <a:lvl5pPr>
              <a:defRPr sz="1900">
                <a:latin typeface="+mn-lt"/>
              </a:defRPr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420893"/>
            <a:ext cx="5384800" cy="3705275"/>
          </a:xfrm>
        </p:spPr>
        <p:txBody>
          <a:bodyPr/>
          <a:lstStyle>
            <a:lvl1pPr>
              <a:defRPr sz="2800">
                <a:latin typeface="+mn-lt"/>
              </a:defRPr>
            </a:lvl1pPr>
            <a:lvl2pPr>
              <a:defRPr sz="2400">
                <a:latin typeface="+mn-lt"/>
              </a:defRPr>
            </a:lvl2pPr>
            <a:lvl3pPr>
              <a:defRPr sz="2000">
                <a:latin typeface="+mn-lt"/>
              </a:defRPr>
            </a:lvl3pPr>
            <a:lvl4pPr>
              <a:defRPr sz="1900">
                <a:latin typeface="+mn-lt"/>
              </a:defRPr>
            </a:lvl4pPr>
            <a:lvl5pPr>
              <a:defRPr sz="1900">
                <a:latin typeface="+mn-lt"/>
              </a:defRPr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FAF83-1388-4597-A533-41C514A2F217}" type="datetime1">
              <a:rPr lang="en-CA" smtClean="0"/>
              <a:t>28/06/2018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4919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83664"/>
            <a:ext cx="10972800" cy="1143000"/>
          </a:xfrm>
          <a:prstGeom prst="rect">
            <a:avLst/>
          </a:prstGeom>
        </p:spPr>
        <p:txBody>
          <a:bodyPr lIns="91434" tIns="45718" rIns="91434" bIns="45718"/>
          <a:lstStyle>
            <a:lvl1pPr>
              <a:defRPr>
                <a:solidFill>
                  <a:srgbClr val="006EB7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244141"/>
            <a:ext cx="5386917" cy="639763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167" indent="0">
              <a:buNone/>
              <a:defRPr sz="2000" b="1"/>
            </a:lvl2pPr>
            <a:lvl3pPr marL="914332" indent="0">
              <a:buNone/>
              <a:defRPr sz="19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883909"/>
            <a:ext cx="5386917" cy="3425419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9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4" y="2244141"/>
            <a:ext cx="5389033" cy="639763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167" indent="0">
              <a:buNone/>
              <a:defRPr sz="2000" b="1"/>
            </a:lvl2pPr>
            <a:lvl3pPr marL="914332" indent="0">
              <a:buNone/>
              <a:defRPr sz="19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4" y="2883909"/>
            <a:ext cx="5389033" cy="3425419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9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21715-3822-4721-B024-9CCA3BCFCC3A}" type="datetime1">
              <a:rPr lang="en-CA" smtClean="0"/>
              <a:t>28/06/2018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9756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4DE3-76D7-4794-9FCB-F977942F0035}" type="datetime1">
              <a:rPr lang="en-CA" smtClean="0"/>
              <a:t>28/06/2018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653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4DE3-76D7-4794-9FCB-F977942F0035}" type="datetime1">
              <a:rPr lang="en-CA" smtClean="0"/>
              <a:t>28/06/2018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5400" y="989047"/>
            <a:ext cx="12314088" cy="554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558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4DE3-76D7-4794-9FCB-F977942F0035}" type="datetime1">
              <a:rPr lang="en-CA" smtClean="0"/>
              <a:t>28/06/2018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988144"/>
            <a:ext cx="12192001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60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4DE3-76D7-4794-9FCB-F977942F0035}" type="datetime1">
              <a:rPr lang="en-CA" smtClean="0"/>
              <a:t>28/06/2018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‹#›</a:t>
            </a:fld>
            <a:endParaRPr lang="en-CA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168" y="2144567"/>
            <a:ext cx="12168832" cy="438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62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525344"/>
            <a:ext cx="12192000" cy="332656"/>
          </a:xfrm>
          <a:prstGeom prst="rect">
            <a:avLst/>
          </a:prstGeom>
          <a:solidFill>
            <a:srgbClr val="8C9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8" rIns="91434" bIns="45718" rtlCol="0" anchor="ctr"/>
          <a:lstStyle/>
          <a:p>
            <a:pPr algn="ctr"/>
            <a:endParaRPr lang="en-CA" sz="19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709120"/>
          </a:xfrm>
          <a:prstGeom prst="rect">
            <a:avLst/>
          </a:prstGeom>
        </p:spPr>
        <p:txBody>
          <a:bodyPr vert="horz" lIns="91434" tIns="45718" rIns="91434" bIns="45718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525344"/>
            <a:ext cx="2844800" cy="332656"/>
          </a:xfrm>
          <a:prstGeom prst="rect">
            <a:avLst/>
          </a:prstGeom>
        </p:spPr>
        <p:txBody>
          <a:bodyPr vert="horz" lIns="91434" tIns="45718" rIns="91434" bIns="45718" rtlCol="0" anchor="ctr"/>
          <a:lstStyle>
            <a:lvl1pPr algn="l">
              <a:defRPr sz="11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8F54E988-B373-4FC7-9EFD-1FC7954E28EB}" type="datetime1">
              <a:rPr lang="en-CA" smtClean="0"/>
              <a:t>28/06/2018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525344"/>
            <a:ext cx="3860800" cy="332656"/>
          </a:xfrm>
          <a:prstGeom prst="rect">
            <a:avLst/>
          </a:prstGeom>
        </p:spPr>
        <p:txBody>
          <a:bodyPr vert="horz" lIns="91434" tIns="45718" rIns="91434" bIns="45718" rtlCol="0" anchor="ctr"/>
          <a:lstStyle>
            <a:lvl1pPr algn="ctr">
              <a:defRPr sz="11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525344"/>
            <a:ext cx="2844800" cy="332656"/>
          </a:xfrm>
          <a:prstGeom prst="rect">
            <a:avLst/>
          </a:prstGeom>
        </p:spPr>
        <p:txBody>
          <a:bodyPr vert="horz" lIns="91434" tIns="45718" rIns="91434" bIns="45718" rtlCol="0" anchor="ctr"/>
          <a:lstStyle>
            <a:lvl1pPr algn="r">
              <a:defRPr sz="11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3FF909EE-2C65-48BC-95E5-26F3591A45A6}" type="slidenum">
              <a:rPr lang="en-CA" smtClean="0"/>
              <a:pPr/>
              <a:t>‹#›</a:t>
            </a:fld>
            <a:endParaRPr lang="en-CA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" y="1"/>
            <a:ext cx="12191991" cy="1308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3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7" r:id="rId12"/>
    <p:sldLayoutId id="2147483656" r:id="rId13"/>
    <p:sldLayoutId id="2147483657" r:id="rId14"/>
    <p:sldLayoutId id="2147483658" r:id="rId15"/>
    <p:sldLayoutId id="2147483659" r:id="rId16"/>
    <p:sldLayoutId id="2147483666" r:id="rId17"/>
  </p:sldLayoutIdLst>
  <p:hf hdr="0" ftr="0" dt="0"/>
  <p:txStyles>
    <p:titleStyle>
      <a:lvl1pPr algn="ctr" defTabSz="914332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4" indent="-342874" algn="l" defTabSz="914332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rgbClr val="006EB7"/>
          </a:solidFill>
          <a:latin typeface="+mn-lt"/>
          <a:ea typeface="+mn-ea"/>
          <a:cs typeface="Arial" pitchFamily="34" charset="0"/>
        </a:defRPr>
      </a:lvl1pPr>
      <a:lvl2pPr marL="742895" indent="-285730" algn="l" defTabSz="914332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rgbClr val="279DD9"/>
          </a:solidFill>
          <a:latin typeface="+mn-lt"/>
          <a:ea typeface="+mn-ea"/>
          <a:cs typeface="Arial" pitchFamily="34" charset="0"/>
        </a:defRPr>
      </a:lvl2pPr>
      <a:lvl3pPr marL="1142914" indent="-228584" algn="l" defTabSz="91433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8C99A1"/>
          </a:solidFill>
          <a:latin typeface="+mn-lt"/>
          <a:ea typeface="+mn-ea"/>
          <a:cs typeface="Arial" pitchFamily="34" charset="0"/>
        </a:defRPr>
      </a:lvl3pPr>
      <a:lvl4pPr marL="1600080" indent="-228584" algn="l" defTabSz="914332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8C99A1"/>
          </a:solidFill>
          <a:latin typeface="+mn-lt"/>
          <a:ea typeface="+mn-ea"/>
          <a:cs typeface="Arial" pitchFamily="34" charset="0"/>
        </a:defRPr>
      </a:lvl4pPr>
      <a:lvl5pPr marL="2057247" indent="-228584" algn="l" defTabSz="914332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rgbClr val="8C99A1"/>
          </a:solidFill>
          <a:latin typeface="+mn-lt"/>
          <a:ea typeface="+mn-ea"/>
          <a:cs typeface="Arial" pitchFamily="34" charset="0"/>
        </a:defRPr>
      </a:lvl5pPr>
      <a:lvl6pPr marL="2514412" indent="-228584" algn="l" defTabSz="91433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ai.anbdata.com:8000/?token=b094d8aba626068cd53abef3f665da059933406f39be290b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ai.anbdata.com:8000/?token=b094d8aba626068cd53abef3f665da059933406f39be290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emf"/><Relationship Id="rId18" Type="http://schemas.openxmlformats.org/officeDocument/2006/relationships/image" Target="../media/image33.emf"/><Relationship Id="rId3" Type="http://schemas.openxmlformats.org/officeDocument/2006/relationships/image" Target="../media/image18.png"/><Relationship Id="rId7" Type="http://schemas.openxmlformats.org/officeDocument/2006/relationships/image" Target="../media/image22.emf"/><Relationship Id="rId12" Type="http://schemas.openxmlformats.org/officeDocument/2006/relationships/image" Target="../media/image27.emf"/><Relationship Id="rId17" Type="http://schemas.openxmlformats.org/officeDocument/2006/relationships/image" Target="../media/image32.emf"/><Relationship Id="rId2" Type="http://schemas.openxmlformats.org/officeDocument/2006/relationships/image" Target="../media/image17.emf"/><Relationship Id="rId16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11" Type="http://schemas.openxmlformats.org/officeDocument/2006/relationships/image" Target="../media/image26.emf"/><Relationship Id="rId5" Type="http://schemas.openxmlformats.org/officeDocument/2006/relationships/image" Target="../media/image20.emf"/><Relationship Id="rId15" Type="http://schemas.openxmlformats.org/officeDocument/2006/relationships/image" Target="../media/image30.emf"/><Relationship Id="rId10" Type="http://schemas.openxmlformats.org/officeDocument/2006/relationships/image" Target="../media/image25.png"/><Relationship Id="rId4" Type="http://schemas.openxmlformats.org/officeDocument/2006/relationships/image" Target="../media/image19.emf"/><Relationship Id="rId9" Type="http://schemas.openxmlformats.org/officeDocument/2006/relationships/image" Target="../media/image24.emf"/><Relationship Id="rId14" Type="http://schemas.openxmlformats.org/officeDocument/2006/relationships/image" Target="../media/image2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34963" y="1268760"/>
            <a:ext cx="11522075" cy="1261880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>
              <a:spcBef>
                <a:spcPct val="20000"/>
              </a:spcBef>
            </a:pPr>
            <a:r>
              <a:rPr lang="en-US" sz="4000" b="1" dirty="0">
                <a:ln>
                  <a:solidFill>
                    <a:schemeClr val="bg1">
                      <a:lumMod val="95000"/>
                      <a:alpha val="50000"/>
                    </a:schemeClr>
                  </a:solidFill>
                </a:ln>
                <a:solidFill>
                  <a:schemeClr val="bg1"/>
                </a:solidFill>
                <a:cs typeface="Arial" pitchFamily="34" charset="0"/>
              </a:rPr>
              <a:t>Session </a:t>
            </a:r>
            <a:r>
              <a:rPr lang="en-US" sz="4000" b="1" dirty="0" smtClean="0">
                <a:ln>
                  <a:solidFill>
                    <a:schemeClr val="bg1">
                      <a:lumMod val="95000"/>
                      <a:alpha val="50000"/>
                    </a:schemeClr>
                  </a:solidFill>
                </a:ln>
                <a:solidFill>
                  <a:schemeClr val="bg1"/>
                </a:solidFill>
                <a:cs typeface="Arial" pitchFamily="34" charset="0"/>
              </a:rPr>
              <a:t>III</a:t>
            </a:r>
            <a:r>
              <a:rPr lang="en-US" sz="4000" b="1" dirty="0">
                <a:ln>
                  <a:solidFill>
                    <a:schemeClr val="bg1">
                      <a:lumMod val="95000"/>
                      <a:alpha val="50000"/>
                    </a:schemeClr>
                  </a:solidFill>
                </a:ln>
                <a:solidFill>
                  <a:schemeClr val="bg1"/>
                </a:solidFill>
                <a:cs typeface="Arial" pitchFamily="34" charset="0"/>
              </a:rPr>
              <a:t>. </a:t>
            </a:r>
            <a:br>
              <a:rPr lang="en-US" sz="4000" b="1" dirty="0">
                <a:ln>
                  <a:solidFill>
                    <a:schemeClr val="bg1">
                      <a:lumMod val="95000"/>
                      <a:alpha val="50000"/>
                    </a:schemeClr>
                  </a:solidFill>
                </a:ln>
                <a:solidFill>
                  <a:schemeClr val="bg1"/>
                </a:solidFill>
                <a:cs typeface="Arial" pitchFamily="34" charset="0"/>
              </a:rPr>
            </a:br>
            <a:r>
              <a:rPr lang="en-US" sz="3600" dirty="0">
                <a:ln>
                  <a:solidFill>
                    <a:schemeClr val="bg1">
                      <a:lumMod val="95000"/>
                      <a:alpha val="50000"/>
                    </a:schemeClr>
                  </a:solidFill>
                </a:ln>
                <a:solidFill>
                  <a:schemeClr val="bg1"/>
                </a:solidFill>
                <a:cs typeface="Arial" pitchFamily="34" charset="0"/>
              </a:rPr>
              <a:t>Exercise: let’s make our own machine learning application.</a:t>
            </a:r>
          </a:p>
        </p:txBody>
      </p:sp>
    </p:spTree>
    <p:extLst>
      <p:ext uri="{BB962C8B-B14F-4D97-AF65-F5344CB8AC3E}">
        <p14:creationId xmlns:p14="http://schemas.microsoft.com/office/powerpoint/2010/main" val="1905330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10</a:t>
            </a:fld>
            <a:endParaRPr lang="en-CA"/>
          </a:p>
        </p:txBody>
      </p:sp>
      <p:sp>
        <p:nvSpPr>
          <p:cNvPr id="11" name="TextBox 10"/>
          <p:cNvSpPr txBox="1"/>
          <p:nvPr/>
        </p:nvSpPr>
        <p:spPr>
          <a:xfrm>
            <a:off x="334963" y="1336389"/>
            <a:ext cx="11522075" cy="58477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>
              <a:spcBef>
                <a:spcPct val="20000"/>
              </a:spcBef>
            </a:pPr>
            <a:r>
              <a:rPr lang="en-US" sz="3200" b="1" dirty="0" smtClean="0">
                <a:ln>
                  <a:solidFill>
                    <a:srgbClr val="5A6870">
                      <a:lumMod val="75000"/>
                      <a:alpha val="50000"/>
                    </a:srgbClr>
                  </a:solidFill>
                </a:ln>
                <a:solidFill>
                  <a:srgbClr val="5A6870">
                    <a:lumMod val="75000"/>
                  </a:srgbClr>
                </a:solidFill>
                <a:cs typeface="Arial" pitchFamily="34" charset="0"/>
              </a:rPr>
              <a:t>Discussion</a:t>
            </a:r>
            <a:endParaRPr lang="en-US" sz="3200" b="1" dirty="0">
              <a:ln>
                <a:solidFill>
                  <a:srgbClr val="5A6870">
                    <a:lumMod val="75000"/>
                    <a:alpha val="50000"/>
                  </a:srgbClr>
                </a:solidFill>
              </a:ln>
              <a:solidFill>
                <a:srgbClr val="5A6870">
                  <a:lumMod val="75000"/>
                </a:srgbClr>
              </a:solidFill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5360" y="2060848"/>
            <a:ext cx="7200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2800" dirty="0" smtClean="0">
                <a:ln>
                  <a:solidFill>
                    <a:schemeClr val="accent6">
                      <a:lumMod val="60000"/>
                      <a:lumOff val="40000"/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What we can do in ICAO to use this stuff?</a:t>
            </a:r>
            <a:endParaRPr lang="en-US" sz="2800" dirty="0">
              <a:ln>
                <a:solidFill>
                  <a:schemeClr val="accent6">
                    <a:lumMod val="60000"/>
                    <a:lumOff val="40000"/>
                    <a:alpha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76139" y="3140968"/>
            <a:ext cx="10920536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application on the GIS system that can generate a library of pictures of all the airports in the world. 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/>
            </a:r>
            <a:br>
              <a:rPr lang="en-CA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CA" dirty="0" smtClean="0">
                <a:solidFill>
                  <a:schemeClr val="accent6">
                    <a:lumMod val="75000"/>
                  </a:schemeClr>
                </a:solidFill>
              </a:rPr>
              <a:t>It 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may be interesting to see if we can do that traffic sign thing on the picture of an airport – based on the picture of the airport see what safety risk levels there are. </a:t>
            </a:r>
            <a:r>
              <a:rPr lang="en-CA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br>
              <a:rPr lang="en-CA" dirty="0" smtClean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CA" dirty="0" smtClean="0">
                <a:solidFill>
                  <a:schemeClr val="accent6">
                    <a:lumMod val="75000"/>
                  </a:schemeClr>
                </a:solidFill>
              </a:rPr>
              <a:t>The 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picture should include the terrain around the airport too.  </a:t>
            </a:r>
            <a:r>
              <a:rPr lang="en-CA" dirty="0" smtClean="0">
                <a:solidFill>
                  <a:schemeClr val="accent6">
                    <a:lumMod val="75000"/>
                  </a:schemeClr>
                </a:solidFill>
              </a:rPr>
              <a:t/>
            </a:r>
            <a:br>
              <a:rPr lang="en-CA" dirty="0" smtClean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CA" dirty="0" smtClean="0">
                <a:solidFill>
                  <a:schemeClr val="accent6">
                    <a:lumMod val="75000"/>
                  </a:schemeClr>
                </a:solidFill>
              </a:rPr>
              <a:t>Theoretically 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the AI should see that if there are mountains, or there is a complex runway/taxiway layout then the risk levels are higher. </a:t>
            </a:r>
            <a:endParaRPr lang="en-GB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177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2</a:t>
            </a:fld>
            <a:endParaRPr lang="en-CA"/>
          </a:p>
        </p:txBody>
      </p:sp>
      <p:sp>
        <p:nvSpPr>
          <p:cNvPr id="11" name="TextBox 10"/>
          <p:cNvSpPr txBox="1"/>
          <p:nvPr/>
        </p:nvSpPr>
        <p:spPr>
          <a:xfrm>
            <a:off x="334963" y="1336389"/>
            <a:ext cx="11522075" cy="58477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>
              <a:spcBef>
                <a:spcPct val="20000"/>
              </a:spcBef>
            </a:pPr>
            <a:r>
              <a:rPr lang="en-US" sz="3200" b="1" dirty="0" smtClean="0">
                <a:ln>
                  <a:solidFill>
                    <a:srgbClr val="5A6870">
                      <a:lumMod val="75000"/>
                      <a:alpha val="50000"/>
                    </a:srgbClr>
                  </a:solidFill>
                </a:ln>
                <a:solidFill>
                  <a:srgbClr val="5A6870">
                    <a:lumMod val="75000"/>
                  </a:srgbClr>
                </a:solidFill>
                <a:cs typeface="Arial" pitchFamily="34" charset="0"/>
              </a:rPr>
              <a:t>Amazon </a:t>
            </a:r>
            <a:r>
              <a:rPr lang="en-US" sz="3200" b="1" dirty="0" err="1" smtClean="0">
                <a:ln>
                  <a:solidFill>
                    <a:srgbClr val="5A6870">
                      <a:lumMod val="75000"/>
                      <a:alpha val="50000"/>
                    </a:srgbClr>
                  </a:solidFill>
                </a:ln>
                <a:solidFill>
                  <a:srgbClr val="5A6870">
                    <a:lumMod val="75000"/>
                  </a:srgbClr>
                </a:solidFill>
                <a:cs typeface="Arial" pitchFamily="34" charset="0"/>
              </a:rPr>
              <a:t>Sagemaker</a:t>
            </a:r>
            <a:endParaRPr lang="en-US" sz="3200" b="1" dirty="0">
              <a:ln>
                <a:solidFill>
                  <a:srgbClr val="5A6870">
                    <a:lumMod val="75000"/>
                    <a:alpha val="50000"/>
                  </a:srgbClr>
                </a:solidFill>
              </a:ln>
              <a:solidFill>
                <a:srgbClr val="5A6870">
                  <a:lumMod val="75000"/>
                </a:srgbClr>
              </a:solidFill>
              <a:cs typeface="Arial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360" y="2001034"/>
            <a:ext cx="10440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u="sng" dirty="0">
                <a:hlinkClick r:id="rId2"/>
              </a:rPr>
              <a:t>http://ai.anbdata.com:8000?token=b094d8aba626068cd53abef3f665da059933406f39be290b</a:t>
            </a:r>
            <a:endParaRPr lang="en-GB" sz="20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66" t="7680" r="17279" b="57169"/>
          <a:stretch/>
        </p:blipFill>
        <p:spPr bwMode="auto">
          <a:xfrm>
            <a:off x="271231" y="2708919"/>
            <a:ext cx="11181577" cy="3599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839416" y="4365104"/>
            <a:ext cx="2016224" cy="288032"/>
          </a:xfrm>
          <a:prstGeom prst="rect">
            <a:avLst/>
          </a:prstGeom>
          <a:noFill/>
          <a:ln>
            <a:solidFill>
              <a:srgbClr val="F370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ight Arrow 4"/>
          <p:cNvSpPr/>
          <p:nvPr/>
        </p:nvSpPr>
        <p:spPr>
          <a:xfrm rot="10800000">
            <a:off x="2999656" y="4257092"/>
            <a:ext cx="1224111" cy="504056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642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3</a:t>
            </a:fld>
            <a:endParaRPr lang="en-CA"/>
          </a:p>
        </p:txBody>
      </p:sp>
      <p:sp>
        <p:nvSpPr>
          <p:cNvPr id="11" name="TextBox 10"/>
          <p:cNvSpPr txBox="1"/>
          <p:nvPr/>
        </p:nvSpPr>
        <p:spPr>
          <a:xfrm>
            <a:off x="334963" y="1336389"/>
            <a:ext cx="11522075" cy="58477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>
              <a:spcBef>
                <a:spcPct val="20000"/>
              </a:spcBef>
            </a:pPr>
            <a:r>
              <a:rPr lang="en-US" sz="3200" b="1" dirty="0" err="1" smtClean="0">
                <a:ln>
                  <a:solidFill>
                    <a:srgbClr val="5A6870">
                      <a:lumMod val="75000"/>
                      <a:alpha val="50000"/>
                    </a:srgbClr>
                  </a:solidFill>
                </a:ln>
                <a:solidFill>
                  <a:srgbClr val="5A6870">
                    <a:lumMod val="75000"/>
                  </a:srgbClr>
                </a:solidFill>
                <a:cs typeface="Arial" pitchFamily="34" charset="0"/>
              </a:rPr>
              <a:t>Jupyter</a:t>
            </a:r>
            <a:r>
              <a:rPr lang="en-US" sz="3200" b="1" dirty="0" smtClean="0">
                <a:ln>
                  <a:solidFill>
                    <a:srgbClr val="5A6870">
                      <a:lumMod val="75000"/>
                      <a:alpha val="50000"/>
                    </a:srgbClr>
                  </a:solidFill>
                </a:ln>
                <a:solidFill>
                  <a:srgbClr val="5A6870">
                    <a:lumMod val="75000"/>
                  </a:srgbClr>
                </a:solidFill>
                <a:cs typeface="Arial" pitchFamily="34" charset="0"/>
              </a:rPr>
              <a:t> Notebook</a:t>
            </a:r>
            <a:endParaRPr lang="en-US" sz="3200" b="1" dirty="0">
              <a:ln>
                <a:solidFill>
                  <a:srgbClr val="5A6870">
                    <a:lumMod val="75000"/>
                    <a:alpha val="50000"/>
                  </a:srgbClr>
                </a:solidFill>
              </a:ln>
              <a:solidFill>
                <a:srgbClr val="5A6870">
                  <a:lumMod val="75000"/>
                </a:srgbClr>
              </a:solidFill>
              <a:cs typeface="Arial" pitchFamily="34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1" t="17879" r="20673" b="44553"/>
          <a:stretch/>
        </p:blipFill>
        <p:spPr bwMode="auto">
          <a:xfrm>
            <a:off x="283596" y="1989138"/>
            <a:ext cx="10904084" cy="4179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421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4</a:t>
            </a:fld>
            <a:endParaRPr lang="en-CA"/>
          </a:p>
        </p:txBody>
      </p:sp>
      <p:sp>
        <p:nvSpPr>
          <p:cNvPr id="11" name="TextBox 10"/>
          <p:cNvSpPr txBox="1"/>
          <p:nvPr/>
        </p:nvSpPr>
        <p:spPr>
          <a:xfrm>
            <a:off x="334963" y="1336389"/>
            <a:ext cx="11522075" cy="58477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>
              <a:spcBef>
                <a:spcPct val="20000"/>
              </a:spcBef>
            </a:pPr>
            <a:r>
              <a:rPr lang="en-US" sz="3200" b="1" dirty="0" smtClean="0">
                <a:ln>
                  <a:solidFill>
                    <a:srgbClr val="5A6870">
                      <a:lumMod val="75000"/>
                      <a:alpha val="50000"/>
                    </a:srgbClr>
                  </a:solidFill>
                </a:ln>
                <a:solidFill>
                  <a:srgbClr val="5A6870">
                    <a:lumMod val="75000"/>
                  </a:srgbClr>
                </a:solidFill>
                <a:cs typeface="Arial" pitchFamily="34" charset="0"/>
              </a:rPr>
              <a:t>Exercise: House Price Prediction</a:t>
            </a:r>
            <a:endParaRPr lang="en-US" sz="3200" b="1" dirty="0">
              <a:ln>
                <a:solidFill>
                  <a:srgbClr val="5A6870">
                    <a:lumMod val="75000"/>
                    <a:alpha val="50000"/>
                  </a:srgbClr>
                </a:solidFill>
              </a:ln>
              <a:solidFill>
                <a:srgbClr val="5A6870">
                  <a:lumMod val="75000"/>
                </a:srgbClr>
              </a:solidFill>
              <a:cs typeface="Arial" pitchFamily="34" charset="0"/>
            </a:endParaRPr>
          </a:p>
        </p:txBody>
      </p:sp>
      <p:pic>
        <p:nvPicPr>
          <p:cNvPr id="1028" name="Picture 4" descr="king county house prediction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1" t="10946" r="43751" b="18750"/>
          <a:stretch/>
        </p:blipFill>
        <p:spPr bwMode="auto">
          <a:xfrm>
            <a:off x="7535068" y="1898792"/>
            <a:ext cx="2881313" cy="4409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ing county house prediction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738" y="2708275"/>
            <a:ext cx="6455546" cy="3227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34963" y="2023261"/>
            <a:ext cx="6096000" cy="67710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u="sng" dirty="0">
                <a:hlinkClick r:id="rId4"/>
              </a:rPr>
              <a:t>http://ai.anbdata.com:8000?token=b094d8aba626068cd53abef3f665da059933406f39be290b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298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5</a:t>
            </a:fld>
            <a:endParaRPr lang="en-CA"/>
          </a:p>
        </p:txBody>
      </p:sp>
      <p:sp>
        <p:nvSpPr>
          <p:cNvPr id="4" name="TextBox 3"/>
          <p:cNvSpPr txBox="1"/>
          <p:nvPr/>
        </p:nvSpPr>
        <p:spPr>
          <a:xfrm>
            <a:off x="334963" y="1336389"/>
            <a:ext cx="11522075" cy="58477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>
              <a:spcBef>
                <a:spcPct val="20000"/>
              </a:spcBef>
            </a:pPr>
            <a:r>
              <a:rPr lang="en-US" sz="3200" b="1" dirty="0" smtClean="0">
                <a:ln>
                  <a:solidFill>
                    <a:srgbClr val="5A6870">
                      <a:lumMod val="75000"/>
                      <a:alpha val="50000"/>
                    </a:srgbClr>
                  </a:solidFill>
                </a:ln>
                <a:solidFill>
                  <a:srgbClr val="5A6870">
                    <a:lumMod val="75000"/>
                  </a:srgbClr>
                </a:solidFill>
                <a:cs typeface="Arial" pitchFamily="34" charset="0"/>
              </a:rPr>
              <a:t>Challenges</a:t>
            </a:r>
            <a:endParaRPr lang="en-US" sz="3200" b="1" dirty="0">
              <a:ln>
                <a:solidFill>
                  <a:srgbClr val="5A6870">
                    <a:lumMod val="75000"/>
                    <a:alpha val="50000"/>
                  </a:srgbClr>
                </a:solidFill>
              </a:ln>
              <a:solidFill>
                <a:srgbClr val="5A6870">
                  <a:lumMod val="75000"/>
                </a:srgbClr>
              </a:solidFill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5360" y="2001034"/>
            <a:ext cx="10440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2000" b="1" i="1" dirty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Things you can change:</a:t>
            </a:r>
            <a:endParaRPr lang="en-US" sz="1800" b="1" i="1" dirty="0">
              <a:ln>
                <a:solidFill>
                  <a:schemeClr val="accent6">
                    <a:alpha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7045" y="3699807"/>
            <a:ext cx="5760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800" i="1" dirty="0" smtClean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1. Select the proper features </a:t>
            </a:r>
            <a:r>
              <a:rPr lang="en-US" sz="1800" b="1" i="1" dirty="0" smtClean="0">
                <a:ln>
                  <a:solidFill>
                    <a:schemeClr val="tx2">
                      <a:alpha val="50000"/>
                    </a:schemeClr>
                  </a:solidFill>
                </a:ln>
                <a:solidFill>
                  <a:schemeClr val="tx2"/>
                </a:solidFill>
                <a:cs typeface="Arial" pitchFamily="34" charset="0"/>
              </a:rPr>
              <a:t>(up to 5 features)</a:t>
            </a:r>
            <a:endParaRPr lang="en-US" sz="1600" b="1" i="1" dirty="0">
              <a:ln>
                <a:solidFill>
                  <a:schemeClr val="tx2">
                    <a:alpha val="50000"/>
                  </a:schemeClr>
                </a:solidFill>
              </a:ln>
              <a:solidFill>
                <a:schemeClr val="tx2"/>
              </a:solidFill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39693" y="4070181"/>
            <a:ext cx="5760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800" i="1" dirty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2</a:t>
            </a:r>
            <a:r>
              <a:rPr lang="en-US" sz="1800" i="1" dirty="0" smtClean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. Number of Layers, or dimensions</a:t>
            </a:r>
            <a:endParaRPr lang="en-US" sz="1600" i="1" dirty="0">
              <a:ln>
                <a:solidFill>
                  <a:schemeClr val="accent6">
                    <a:alpha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39693" y="5003884"/>
            <a:ext cx="5760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800" i="1" dirty="0" smtClean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4</a:t>
            </a:r>
            <a:r>
              <a:rPr lang="en-US" sz="1800" i="1" dirty="0" smtClean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. Type of Activation Function: “</a:t>
            </a:r>
            <a:r>
              <a:rPr lang="en-US" sz="1800" i="1" dirty="0" err="1" smtClean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relu</a:t>
            </a:r>
            <a:r>
              <a:rPr lang="en-US" sz="1800" i="1" dirty="0" smtClean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”, “sigmoid”, “</a:t>
            </a:r>
            <a:r>
              <a:rPr lang="en-US" sz="1800" i="1" dirty="0" err="1" smtClean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tanh</a:t>
            </a:r>
            <a:r>
              <a:rPr lang="en-US" sz="1800" i="1" dirty="0" smtClean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”</a:t>
            </a:r>
            <a:endParaRPr lang="en-US" sz="1600" i="1" dirty="0">
              <a:ln>
                <a:solidFill>
                  <a:schemeClr val="accent6">
                    <a:alpha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39693" y="4531686"/>
            <a:ext cx="5760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1800" i="1" dirty="0" smtClean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3</a:t>
            </a:r>
            <a:r>
              <a:rPr lang="en-US" sz="1800" i="1" dirty="0" smtClean="0">
                <a:ln>
                  <a:solidFill>
                    <a:schemeClr val="accent6"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. Size of each Layers</a:t>
            </a:r>
            <a:endParaRPr lang="en-US" sz="1600" i="1" dirty="0">
              <a:ln>
                <a:solidFill>
                  <a:schemeClr val="accent6">
                    <a:alpha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cs typeface="Arial" pitchFamily="34" charset="0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02" t="51533" r="47830" b="41353"/>
          <a:stretch/>
        </p:blipFill>
        <p:spPr bwMode="auto">
          <a:xfrm>
            <a:off x="236180" y="2929124"/>
            <a:ext cx="5240111" cy="7914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0" t="34834" r="50001" b="53946"/>
          <a:stretch/>
        </p:blipFill>
        <p:spPr bwMode="auto">
          <a:xfrm>
            <a:off x="5994377" y="2780928"/>
            <a:ext cx="4920344" cy="1248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272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6</a:t>
            </a:fld>
            <a:endParaRPr lang="en-CA"/>
          </a:p>
        </p:txBody>
      </p:sp>
      <p:sp>
        <p:nvSpPr>
          <p:cNvPr id="11" name="TextBox 10"/>
          <p:cNvSpPr txBox="1"/>
          <p:nvPr/>
        </p:nvSpPr>
        <p:spPr>
          <a:xfrm>
            <a:off x="334963" y="1336389"/>
            <a:ext cx="11522075" cy="58477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>
              <a:spcBef>
                <a:spcPct val="20000"/>
              </a:spcBef>
            </a:pPr>
            <a:r>
              <a:rPr lang="en-US" sz="3200" b="1" dirty="0" smtClean="0">
                <a:ln>
                  <a:solidFill>
                    <a:srgbClr val="5A6870">
                      <a:lumMod val="75000"/>
                      <a:alpha val="50000"/>
                    </a:srgbClr>
                  </a:solidFill>
                </a:ln>
                <a:solidFill>
                  <a:srgbClr val="5A6870">
                    <a:lumMod val="75000"/>
                  </a:srgbClr>
                </a:solidFill>
                <a:cs typeface="Arial" pitchFamily="34" charset="0"/>
              </a:rPr>
              <a:t>Demonstration: Stock Market Prediction</a:t>
            </a:r>
            <a:endParaRPr lang="en-US" sz="3200" b="1" dirty="0">
              <a:ln>
                <a:solidFill>
                  <a:srgbClr val="5A6870">
                    <a:lumMod val="75000"/>
                    <a:alpha val="50000"/>
                  </a:srgbClr>
                </a:solidFill>
              </a:ln>
              <a:solidFill>
                <a:srgbClr val="5A6870">
                  <a:lumMod val="75000"/>
                </a:srgbClr>
              </a:solidFill>
              <a:cs typeface="Arial" pitchFamily="34" charset="0"/>
            </a:endParaRPr>
          </a:p>
        </p:txBody>
      </p:sp>
      <p:pic>
        <p:nvPicPr>
          <p:cNvPr id="2050" name="Picture 2" descr="stock market prediction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944" y="2476938"/>
            <a:ext cx="11562112" cy="3450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1708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7</a:t>
            </a:fld>
            <a:endParaRPr lang="en-CA"/>
          </a:p>
        </p:txBody>
      </p:sp>
      <p:sp>
        <p:nvSpPr>
          <p:cNvPr id="11" name="TextBox 10"/>
          <p:cNvSpPr txBox="1"/>
          <p:nvPr/>
        </p:nvSpPr>
        <p:spPr>
          <a:xfrm>
            <a:off x="334963" y="1336389"/>
            <a:ext cx="11522075" cy="58477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>
              <a:spcBef>
                <a:spcPct val="20000"/>
              </a:spcBef>
            </a:pPr>
            <a:r>
              <a:rPr lang="en-US" sz="3200" b="1" dirty="0" smtClean="0">
                <a:ln>
                  <a:solidFill>
                    <a:srgbClr val="5A6870">
                      <a:lumMod val="75000"/>
                      <a:alpha val="50000"/>
                    </a:srgbClr>
                  </a:solidFill>
                </a:ln>
                <a:solidFill>
                  <a:srgbClr val="5A6870">
                    <a:lumMod val="75000"/>
                  </a:srgbClr>
                </a:solidFill>
                <a:cs typeface="Arial" pitchFamily="34" charset="0"/>
              </a:rPr>
              <a:t>Discussion</a:t>
            </a:r>
            <a:endParaRPr lang="en-US" sz="3200" b="1" dirty="0">
              <a:ln>
                <a:solidFill>
                  <a:srgbClr val="5A6870">
                    <a:lumMod val="75000"/>
                    <a:alpha val="50000"/>
                  </a:srgbClr>
                </a:solidFill>
              </a:ln>
              <a:solidFill>
                <a:srgbClr val="5A6870">
                  <a:lumMod val="75000"/>
                </a:srgbClr>
              </a:solidFill>
              <a:cs typeface="Arial" pitchFamily="34" charset="0"/>
            </a:endParaRPr>
          </a:p>
        </p:txBody>
      </p:sp>
      <p:sp>
        <p:nvSpPr>
          <p:cNvPr id="3" name="AutoShape 2" descr="flight service bureau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4100" name="Picture 4" descr="https://i1.wp.com/flightservicebureau.org/wp-content/uploads/2018/05/Norm-knowledge.png?fit=676%2C4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996952"/>
            <a:ext cx="5040312" cy="309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10577" y="1999691"/>
            <a:ext cx="1152207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2800" dirty="0" smtClean="0">
                <a:ln>
                  <a:solidFill>
                    <a:schemeClr val="accent6">
                      <a:lumMod val="60000"/>
                      <a:lumOff val="40000"/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Norm: </a:t>
            </a:r>
            <a:r>
              <a:rPr lang="en-US" sz="2400" dirty="0" smtClean="0">
                <a:ln>
                  <a:solidFill>
                    <a:schemeClr val="accent6">
                      <a:lumMod val="60000"/>
                      <a:lumOff val="40000"/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identify </a:t>
            </a:r>
            <a:r>
              <a:rPr lang="en-US" sz="2400" dirty="0">
                <a:ln>
                  <a:solidFill>
                    <a:schemeClr val="accent6">
                      <a:lumMod val="60000"/>
                      <a:lumOff val="40000"/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critical NOTAMS and highlight them, so that crews and dispatchers don’t miss the important stuff.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70008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098312"/>
              </p:ext>
            </p:extLst>
          </p:nvPr>
        </p:nvGraphicFramePr>
        <p:xfrm>
          <a:off x="5721416" y="3045777"/>
          <a:ext cx="5559159" cy="917308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5041928"/>
                <a:gridCol w="517231"/>
              </a:tblGrid>
              <a:tr h="383223">
                <a:tc>
                  <a:txBody>
                    <a:bodyPr/>
                    <a:lstStyle/>
                    <a:p>
                      <a:pPr marL="180975" indent="0" algn="ctr">
                        <a:spcAft>
                          <a:spcPts val="0"/>
                        </a:spcAft>
                      </a:pPr>
                      <a:r>
                        <a:rPr lang="en-US" sz="1400" dirty="0" err="1" smtClean="0">
                          <a:effectLst/>
                          <a:latin typeface="Times New Roman"/>
                          <a:ea typeface="SimSun"/>
                        </a:rPr>
                        <a:t>Notam</a:t>
                      </a:r>
                      <a:r>
                        <a:rPr lang="en-US" sz="1400" dirty="0" smtClean="0">
                          <a:effectLst/>
                          <a:latin typeface="Times New Roman"/>
                          <a:ea typeface="SimSun"/>
                        </a:rPr>
                        <a:t> Message</a:t>
                      </a:r>
                      <a:endParaRPr lang="en-GB" sz="1600" dirty="0">
                        <a:effectLst/>
                        <a:latin typeface="Times New Roman"/>
                        <a:ea typeface="SimSu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Times New Roman"/>
                          <a:ea typeface="SimSun"/>
                        </a:rPr>
                        <a:t>Score</a:t>
                      </a:r>
                      <a:endParaRPr lang="en-GB" sz="1200" dirty="0">
                        <a:effectLst/>
                        <a:latin typeface="Times New Roman"/>
                        <a:ea typeface="SimSun"/>
                      </a:endParaRPr>
                    </a:p>
                  </a:txBody>
                  <a:tcPr marL="68580" marR="68580" marT="0" marB="0" anchor="ctr"/>
                </a:tc>
              </a:tr>
              <a:tr h="534085">
                <a:tc>
                  <a:txBody>
                    <a:bodyPr/>
                    <a:lstStyle/>
                    <a:p>
                      <a:pPr marL="180975" marR="0" indent="0" algn="ctr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dirty="0" smtClean="0">
                          <a:effectLst/>
                        </a:rPr>
                        <a:t>ABOVE AGL AMSL CRANE DAY ELEV ERECTED GND HEIGHT MARKED MOOSSTRASSE NIGHT OBST PSN TOP YES</a:t>
                      </a:r>
                      <a:endParaRPr lang="en-GB" sz="1600" dirty="0" smtClean="0">
                        <a:effectLst/>
                        <a:latin typeface="Times New Roman"/>
                        <a:ea typeface="SimSu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CA" sz="2000" dirty="0" smtClean="0">
                          <a:effectLst/>
                        </a:rPr>
                        <a:t>4</a:t>
                      </a:r>
                      <a:endParaRPr lang="en-GB" sz="1400" dirty="0">
                        <a:effectLst/>
                        <a:latin typeface="Times New Roman"/>
                        <a:ea typeface="SimSu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5807397" y="4282479"/>
            <a:ext cx="5329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2800" dirty="0" smtClean="0">
                <a:ln>
                  <a:solidFill>
                    <a:schemeClr val="accent6">
                      <a:lumMod val="60000"/>
                      <a:lumOff val="40000"/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Natural Language Processor (NLP)</a:t>
            </a:r>
            <a:endParaRPr lang="en-US" sz="2400" dirty="0">
              <a:ln>
                <a:solidFill>
                  <a:schemeClr val="accent6">
                    <a:lumMod val="60000"/>
                    <a:lumOff val="40000"/>
                    <a:alpha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807397" y="4805699"/>
            <a:ext cx="5329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2800" dirty="0" smtClean="0">
                <a:ln>
                  <a:solidFill>
                    <a:schemeClr val="accent6">
                      <a:lumMod val="60000"/>
                      <a:lumOff val="40000"/>
                      <a:alpha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Arial" pitchFamily="34" charset="0"/>
              </a:rPr>
              <a:t>+ Deep Learning</a:t>
            </a:r>
            <a:endParaRPr lang="en-US" sz="2400" dirty="0">
              <a:ln>
                <a:solidFill>
                  <a:schemeClr val="accent6">
                    <a:lumMod val="60000"/>
                    <a:lumOff val="40000"/>
                    <a:alpha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929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8</a:t>
            </a:fld>
            <a:endParaRPr lang="en-CA"/>
          </a:p>
        </p:txBody>
      </p:sp>
      <p:grpSp>
        <p:nvGrpSpPr>
          <p:cNvPr id="5" name="Group 4"/>
          <p:cNvGrpSpPr/>
          <p:nvPr/>
        </p:nvGrpSpPr>
        <p:grpSpPr>
          <a:xfrm>
            <a:off x="715978" y="1551622"/>
            <a:ext cx="11056173" cy="4195440"/>
            <a:chOff x="1767011" y="2043782"/>
            <a:chExt cx="9153525" cy="3473450"/>
          </a:xfrm>
        </p:grpSpPr>
        <p:pic>
          <p:nvPicPr>
            <p:cNvPr id="6167" name="Picture 23" descr="NOTA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87661" y="2326357"/>
              <a:ext cx="1057275" cy="1057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66" name="Right Arrow 8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64011" y="2666082"/>
              <a:ext cx="838200" cy="485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65" name="Picture 21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43511" y="2361282"/>
              <a:ext cx="1057275" cy="1057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64" name="Picture 20" descr="Word&#10;Embedding&#10;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4924" y="2661320"/>
              <a:ext cx="1301750" cy="4651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63" name="Rounded Rectangle 11"/>
            <p:cNvPicPr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011" y="2137445"/>
              <a:ext cx="3686175" cy="1971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62" name="Picture 18" descr="AI Model #1. Unsupervised&#10;Natural Language Processor&#10;+ Long-Short Term Memory Model&#10;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90849" y="3467770"/>
              <a:ext cx="2311400" cy="7842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61" name="Right Arrow 13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70661" y="2681957"/>
              <a:ext cx="838200" cy="485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60" name="Rounded Rectangle 14"/>
            <p:cNvPicPr>
              <a:picLocks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64136" y="2232695"/>
              <a:ext cx="3686175" cy="1724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8" name="Picture 14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5236" y="2386682"/>
              <a:ext cx="1057275" cy="1057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7" name="Rounded Rectangle 17"/>
            <p:cNvPicPr>
              <a:picLocks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511" y="2043782"/>
              <a:ext cx="4391025" cy="2124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6" name="Picture 12" descr="Core Context&#10;Understandings&#10;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6649" y="2696245"/>
              <a:ext cx="1301750" cy="4651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5" name="Picture 11" descr="AI Model #3. Supervised&#10;Convolution Neural Network, &#10;Recursive Neural Network or mixed model. (will try multiple trials &amp; errors)&#10;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01111" y="3459832"/>
              <a:ext cx="2708275" cy="7842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4" name="Picture 10" descr="Model #2. Knowledge Transfer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6624" y="3610645"/>
              <a:ext cx="2311400" cy="7842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3" name="Right Arrow 21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55099" y="2699420"/>
              <a:ext cx="838200" cy="485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2" name="Picture 8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12361" y="2394620"/>
              <a:ext cx="1057275" cy="1057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1" name="Picture 7" descr="Criticality Score&#10;Prediction&#10;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09174" y="2729582"/>
              <a:ext cx="1301750" cy="4651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8" name="Right Arrow 26"/>
            <p:cNvPicPr>
              <a:picLocks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4546" r="-36514"/>
            <a:stretch>
              <a:fillRect/>
            </a:stretch>
          </p:blipFill>
          <p:spPr bwMode="auto">
            <a:xfrm>
              <a:off x="6821611" y="3556670"/>
              <a:ext cx="800100" cy="838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6" name="Picture 2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1436" y="4459957"/>
              <a:ext cx="1057275" cy="10572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45" name="Picture 1" descr="Human &#10;evaluated&#10;Criticality score&#10;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72374" y="4590132"/>
              <a:ext cx="1301750" cy="6810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88350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909EE-2C65-48BC-95E5-26F3591A45A6}" type="slidenum">
              <a:rPr lang="en-CA" smtClean="0"/>
              <a:t>9</a:t>
            </a:fld>
            <a:endParaRPr lang="en-CA"/>
          </a:p>
        </p:txBody>
      </p:sp>
      <p:pic>
        <p:nvPicPr>
          <p:cNvPr id="5122" name="gmail-m_1590721106917505792Picture 1" descr="cid:image001.png@01D3D729.979E95E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44" y="188640"/>
            <a:ext cx="6495726" cy="6266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1" descr="image00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503" y="367507"/>
            <a:ext cx="4252912" cy="3243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Picture 1" descr="cnn text classification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705" y="3838153"/>
            <a:ext cx="5441786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7035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ICAO - Capacity &amp; Efficiency">
      <a:dk1>
        <a:srgbClr val="279DD9"/>
      </a:dk1>
      <a:lt1>
        <a:sysClr val="window" lastClr="FFFFFF"/>
      </a:lt1>
      <a:dk2>
        <a:srgbClr val="006EB7"/>
      </a:dk2>
      <a:lt2>
        <a:srgbClr val="FFFFFF"/>
      </a:lt2>
      <a:accent1>
        <a:srgbClr val="0054A4"/>
      </a:accent1>
      <a:accent2>
        <a:srgbClr val="A1CFEF"/>
      </a:accent2>
      <a:accent3>
        <a:srgbClr val="8DC63F"/>
      </a:accent3>
      <a:accent4>
        <a:srgbClr val="CED8DD"/>
      </a:accent4>
      <a:accent5>
        <a:srgbClr val="8C99A1"/>
      </a:accent5>
      <a:accent6>
        <a:srgbClr val="5A6870"/>
      </a:accent6>
      <a:hlink>
        <a:srgbClr val="39474F"/>
      </a:hlink>
      <a:folHlink>
        <a:srgbClr val="C4007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5415DB041069498E5028C54011C177" ma:contentTypeVersion="1" ma:contentTypeDescription="Create a new document." ma:contentTypeScope="" ma:versionID="25aad04f76d923cff1873a9221965cdf">
  <xsd:schema xmlns:xsd="http://www.w3.org/2001/XMLSchema" xmlns:xs="http://www.w3.org/2001/XMLSchema" xmlns:p="http://schemas.microsoft.com/office/2006/metadata/properties" xmlns:ns2="7b0ce932-0cfe-456f-8102-1a6bc8116a95" targetNamespace="http://schemas.microsoft.com/office/2006/metadata/properties" ma:root="true" ma:fieldsID="d189badd3c57ce00945aad306510860a" ns2:_="">
    <xsd:import namespace="7b0ce932-0cfe-456f-8102-1a6bc8116a95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0ce932-0cfe-456f-8102-1a6bc8116a95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_dlc_DocId xmlns="7b0ce932-0cfe-456f-8102-1a6bc8116a95">WXTAS5ZCFHPA-1237-122</_dlc_DocId>
    <_dlc_DocIdUrl xmlns="7b0ce932-0cfe-456f-8102-1a6bc8116a95">
      <Url>http://intranet.icao.lan/osg/COM/_layouts/15/DocIdRedir.aspx?ID=WXTAS5ZCFHPA-1237-122</Url>
      <Description>WXTAS5ZCFHPA-1237-122</Description>
    </_dlc_DocIdUrl>
  </documentManagement>
</p:properti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F0E3F22F-B006-4834-9728-180D9789D5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0ce932-0cfe-456f-8102-1a6bc8116a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0DF77FE-4B2C-4FA3-A025-559A6B8FB3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D26481-8078-4DCD-9287-41933E896AAA}">
  <ds:schemaRefs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purl.org/dc/elements/1.1/"/>
    <ds:schemaRef ds:uri="http://www.w3.org/XML/1998/namespace"/>
    <ds:schemaRef ds:uri="7b0ce932-0cfe-456f-8102-1a6bc8116a95"/>
    <ds:schemaRef ds:uri="http://purl.org/dc/terms/"/>
  </ds:schemaRefs>
</ds:datastoreItem>
</file>

<file path=customXml/itemProps4.xml><?xml version="1.0" encoding="utf-8"?>
<ds:datastoreItem xmlns:ds="http://schemas.openxmlformats.org/officeDocument/2006/customXml" ds:itemID="{E72571D8-51D2-4EE1-A219-AC78022CD2E9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11746</TotalTime>
  <Words>162</Words>
  <Application>Microsoft Office PowerPoint</Application>
  <PresentationFormat>Custom</PresentationFormat>
  <Paragraphs>33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I.C.A.O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Philbin, Anthony</dc:creator>
  <cp:lastModifiedBy>Jung, Hyuntae</cp:lastModifiedBy>
  <cp:revision>1041</cp:revision>
  <dcterms:created xsi:type="dcterms:W3CDTF">2013-08-20T15:49:37Z</dcterms:created>
  <dcterms:modified xsi:type="dcterms:W3CDTF">2018-06-28T12:29:21Z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1000</vt:r8>
  </property>
  <property fmtid="{D5CDD505-2E9C-101B-9397-08002B2CF9AE}" pid="3" name="ContentTypeId">
    <vt:lpwstr>0x010100DE5415DB041069498E5028C54011C177</vt:lpwstr>
  </property>
  <property fmtid="{D5CDD505-2E9C-101B-9397-08002B2CF9AE}" pid="4" name="_dlc_DocIdItemGuid">
    <vt:lpwstr>0c804392-9492-4233-9290-9250de918b43</vt:lpwstr>
  </property>
</Properties>
</file>

<file path=docProps/thumbnail.jpeg>
</file>